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8" r:id="rId3"/>
    <p:sldId id="257" r:id="rId4"/>
    <p:sldId id="268" r:id="rId5"/>
    <p:sldId id="260" r:id="rId6"/>
    <p:sldId id="266" r:id="rId7"/>
    <p:sldId id="267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100" d="100"/>
          <a:sy n="100" d="100"/>
        </p:scale>
        <p:origin x="-534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E785-8671-4A89-AFD1-A55A2E9C41E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CFC11-8538-4DA1-A392-F5928088F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CFC11-8538-4DA1-A392-F5928088F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5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 flipV="1">
            <a:off x="76200" y="76200"/>
            <a:ext cx="3810000" cy="2514600"/>
            <a:chOff x="152400" y="4267200"/>
            <a:chExt cx="3810000" cy="2514600"/>
          </a:xfrm>
        </p:grpSpPr>
        <p:sp>
          <p:nvSpPr>
            <p:cNvPr id="8" name="Rectangle 7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 flipH="1">
            <a:off x="5257800" y="4267200"/>
            <a:ext cx="3810000" cy="2514600"/>
            <a:chOff x="152400" y="4267200"/>
            <a:chExt cx="38100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 flipV="1">
            <a:off x="76200" y="76200"/>
            <a:ext cx="3810000" cy="2514600"/>
            <a:chOff x="152400" y="4267200"/>
            <a:chExt cx="3810000" cy="2514600"/>
          </a:xfrm>
        </p:grpSpPr>
        <p:sp>
          <p:nvSpPr>
            <p:cNvPr id="8" name="Rectangle 7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 flipH="1">
            <a:off x="5257800" y="4267200"/>
            <a:ext cx="3810000" cy="2514600"/>
            <a:chOff x="152400" y="4267200"/>
            <a:chExt cx="38100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1371600" cy="733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AA71-3D8A-40A9-88E5-9BC57D436287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 flipV="1">
            <a:off x="76200" y="76200"/>
            <a:ext cx="3810000" cy="2514600"/>
            <a:chOff x="152400" y="4267200"/>
            <a:chExt cx="3810000" cy="2514600"/>
          </a:xfrm>
        </p:grpSpPr>
        <p:sp>
          <p:nvSpPr>
            <p:cNvPr id="8" name="Rectangle 7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 flipH="1">
            <a:off x="5257800" y="4267200"/>
            <a:ext cx="3810000" cy="2514600"/>
            <a:chOff x="152400" y="4267200"/>
            <a:chExt cx="38100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Picture 8" descr="AZSGC_sunset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58200" y="5791200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nasa-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6073775"/>
            <a:ext cx="6635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commguide.asu.edu/downloads/asulogo/jpg/logo_mg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6172200"/>
            <a:ext cx="1097658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rec5pNju0&amp;feature=youtu.be" TargetMode="External"/><Relationship Id="rId2" Type="http://schemas.openxmlformats.org/officeDocument/2006/relationships/hyperlink" Target="https://www.youtube.com/watch?v=nf_p_WacpN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KiAZq_Ch4A" TargetMode="External"/><Relationship Id="rId4" Type="http://schemas.openxmlformats.org/officeDocument/2006/relationships/hyperlink" Target="https://www.youtube.com/watch?v=4HBlPNE2bf8&amp;feature=youtu.b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1"/>
          <p:cNvSpPr txBox="1">
            <a:spLocks noChangeArrowheads="1"/>
          </p:cNvSpPr>
          <p:nvPr/>
        </p:nvSpPr>
        <p:spPr bwMode="auto">
          <a:xfrm rot="10800000" flipV="1">
            <a:off x="1908928" y="2590800"/>
            <a:ext cx="5334000" cy="101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2400" dirty="0" smtClean="0"/>
              <a:t>Bryan Sonneveldt</a:t>
            </a:r>
          </a:p>
          <a:p>
            <a:pPr algn="ctr" defTabSz="3135313">
              <a:spcBef>
                <a:spcPct val="50000"/>
              </a:spcBef>
            </a:pPr>
            <a:r>
              <a:rPr lang="en-US" sz="2400" dirty="0" smtClean="0"/>
              <a:t>Mentor: Dr. </a:t>
            </a:r>
            <a:r>
              <a:rPr lang="en-US" sz="2400" dirty="0" err="1" smtClean="0"/>
              <a:t>Iman</a:t>
            </a:r>
            <a:r>
              <a:rPr lang="en-US" sz="2400" dirty="0" smtClean="0"/>
              <a:t> </a:t>
            </a:r>
            <a:r>
              <a:rPr lang="en-US" sz="2400" dirty="0" err="1" smtClean="0"/>
              <a:t>Alizadeh</a:t>
            </a:r>
            <a:endParaRPr lang="en-US" sz="2400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 rot="10800000" flipV="1">
            <a:off x="2324101" y="3932368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2000" dirty="0" smtClean="0"/>
              <a:t>School of Earth and Space Exploration and Ira A. Fulton Schools of Engineering </a:t>
            </a:r>
          </a:p>
          <a:p>
            <a:pPr algn="ctr" defTabSz="3135313"/>
            <a:r>
              <a:rPr lang="en-US" sz="2000" dirty="0" smtClean="0"/>
              <a:t>at Arizona State University</a:t>
            </a:r>
            <a:endParaRPr lang="en-US" sz="2000" dirty="0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 rot="10800000" flipV="1">
            <a:off x="474049" y="819509"/>
            <a:ext cx="8203759" cy="156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Small Satellite Attitude Control System Test Bed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657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1219200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Background and Purpose</a:t>
            </a:r>
            <a:endParaRPr lang="en-US" sz="2000" dirty="0" smtClean="0"/>
          </a:p>
          <a:p>
            <a:pPr lvl="1"/>
            <a:r>
              <a:rPr lang="en-US" sz="2400" dirty="0" smtClean="0"/>
              <a:t>	- Why satellite </a:t>
            </a:r>
            <a:r>
              <a:rPr lang="en-US" sz="2400" dirty="0" smtClean="0"/>
              <a:t>test </a:t>
            </a:r>
            <a:r>
              <a:rPr lang="en-US" sz="2400" dirty="0" smtClean="0"/>
              <a:t>beds?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Our System</a:t>
            </a:r>
          </a:p>
          <a:p>
            <a:pPr lvl="1"/>
            <a:r>
              <a:rPr lang="en-US" sz="2400" dirty="0" smtClean="0"/>
              <a:t>	- The whole test bed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Spherical Air Bearing</a:t>
            </a:r>
          </a:p>
          <a:p>
            <a:pPr lvl="1"/>
            <a:r>
              <a:rPr lang="en-US" sz="2400" dirty="0" smtClean="0"/>
              <a:t>	- How we saved $3,000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Simulation of System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400" dirty="0" smtClean="0"/>
              <a:t>Testing without the test bed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 rot="10800000" flipV="1">
            <a:off x="829334" y="228600"/>
            <a:ext cx="8074817" cy="1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for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Attitude Control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Beds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2724" t="19298" r="1603" b="6015"/>
          <a:stretch>
            <a:fillRect/>
          </a:stretch>
        </p:blipFill>
        <p:spPr bwMode="auto">
          <a:xfrm>
            <a:off x="4724400" y="2670273"/>
            <a:ext cx="4179751" cy="195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 rot="10800000" flipV="1">
            <a:off x="1039660" y="1524000"/>
            <a:ext cx="64860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3135313">
              <a:buFont typeface="Arial" pitchFamily="34" charset="0"/>
              <a:buChar char="•"/>
            </a:pPr>
            <a:r>
              <a:rPr lang="en-US" sz="3200" dirty="0" smtClean="0"/>
              <a:t>Simulating a space environment</a:t>
            </a:r>
          </a:p>
          <a:p>
            <a:pPr marL="914400" lvl="1" indent="-457200" defTabSz="3135313">
              <a:buFont typeface="Arial" pitchFamily="34" charset="0"/>
              <a:buChar char="•"/>
            </a:pPr>
            <a:r>
              <a:rPr lang="en-US" sz="2400" dirty="0"/>
              <a:t>Microgravity, </a:t>
            </a:r>
            <a:r>
              <a:rPr lang="en-US" sz="2400" dirty="0" smtClean="0"/>
              <a:t>reduced friction, </a:t>
            </a:r>
            <a:r>
              <a:rPr lang="en-US" sz="2400" dirty="0"/>
              <a:t>etc.</a:t>
            </a:r>
          </a:p>
          <a:p>
            <a:pPr marL="914400" lvl="1" indent="-457200" defTabSz="3135313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 defTabSz="3135313">
              <a:buFont typeface="Arial" pitchFamily="34" charset="0"/>
              <a:buChar char="•"/>
            </a:pPr>
            <a:r>
              <a:rPr lang="en-US" sz="3200" dirty="0" smtClean="0"/>
              <a:t>Verifying Hardware</a:t>
            </a:r>
          </a:p>
          <a:p>
            <a:pPr marL="457200" indent="-457200" defTabSz="3135313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 defTabSz="3135313">
              <a:buFont typeface="Arial" pitchFamily="34" charset="0"/>
              <a:buChar char="•"/>
            </a:pPr>
            <a:r>
              <a:rPr lang="en-US" sz="3200" dirty="0" smtClean="0"/>
              <a:t>Testing New Methods</a:t>
            </a:r>
          </a:p>
          <a:p>
            <a:pPr marL="914400" lvl="1" indent="-457200" defTabSz="3135313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 defTabSz="3135313">
              <a:buFont typeface="Arial" pitchFamily="34" charset="0"/>
              <a:buChar char="•"/>
            </a:pPr>
            <a:r>
              <a:rPr lang="en-US" sz="3200" dirty="0" smtClean="0"/>
              <a:t>Key </a:t>
            </a:r>
            <a:r>
              <a:rPr lang="en-US" sz="3200" dirty="0" smtClean="0"/>
              <a:t>Component</a:t>
            </a:r>
            <a:endParaRPr lang="en-US" sz="3200" dirty="0" smtClean="0"/>
          </a:p>
          <a:p>
            <a:pPr marL="914400" lvl="1" indent="-457200" defTabSz="3135313">
              <a:buFont typeface="Arial" pitchFamily="34" charset="0"/>
              <a:buChar char="•"/>
            </a:pPr>
            <a:r>
              <a:rPr lang="en-US" sz="2400" dirty="0" smtClean="0"/>
              <a:t>Spherical air </a:t>
            </a:r>
            <a:r>
              <a:rPr lang="en-US" sz="2400" dirty="0" smtClean="0"/>
              <a:t>bearing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485485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Former SDSL </a:t>
            </a:r>
            <a:r>
              <a:rPr lang="en-US" sz="1400" dirty="0" err="1" smtClean="0"/>
              <a:t>CubeSat</a:t>
            </a:r>
            <a:r>
              <a:rPr lang="en-US" sz="1400" dirty="0" smtClean="0"/>
              <a:t> project – SDS1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83" y="1176994"/>
            <a:ext cx="3673078" cy="4486159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 rot="10800000" flipV="1">
            <a:off x="685800" y="237355"/>
            <a:ext cx="8074817" cy="7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Test Bed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1006733"/>
                <a:ext cx="5181600" cy="5275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Attitude Control Hardware: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3 Reaction Wheels</a:t>
                </a: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/>
              </a:p>
              <a:p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Wireless Communication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Degrees of Freedom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Full rotation along yaw axis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45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tilt along pitch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and roll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axes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Optimal </a:t>
                </a:r>
                <a:r>
                  <a:rPr lang="en-US" sz="2800" dirty="0" smtClean="0"/>
                  <a:t>Mass and Design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Reaction </a:t>
                </a:r>
                <a:r>
                  <a:rPr lang="en-US" sz="2000" dirty="0" smtClean="0"/>
                  <a:t>wheel </a:t>
                </a:r>
                <a:r>
                  <a:rPr lang="en-US" sz="2000" dirty="0" smtClean="0"/>
                  <a:t>alignment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06733"/>
                <a:ext cx="5181600" cy="5275740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91960" y="5573724"/>
            <a:ext cx="285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Attitude Control System Test Bed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068702" y="4041577"/>
            <a:ext cx="9960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eaction </a:t>
            </a:r>
            <a:r>
              <a:rPr lang="en-US" sz="1400" dirty="0" smtClean="0"/>
              <a:t>wheels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8229600" y="3607445"/>
            <a:ext cx="337123" cy="434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7425" y="3022742"/>
            <a:ext cx="11399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</a:t>
            </a:r>
            <a:r>
              <a:rPr lang="en-US" sz="1400" dirty="0" smtClean="0"/>
              <a:t>omponent plate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8153"/>
            <a:ext cx="1750569" cy="1167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20" y="1967716"/>
            <a:ext cx="1216058" cy="136744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750561" y="2188153"/>
            <a:ext cx="1050722" cy="305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3299668"/>
            <a:ext cx="186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Reaction Wheel </a:t>
            </a:r>
            <a:r>
              <a:rPr lang="en-US" sz="1400" dirty="0"/>
              <a:t>V</a:t>
            </a:r>
            <a:r>
              <a:rPr lang="en-US" sz="1400" dirty="0" smtClean="0"/>
              <a:t>iew 1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98745" y="3288874"/>
            <a:ext cx="186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Reaction Wheel </a:t>
            </a:r>
            <a:r>
              <a:rPr lang="en-US" sz="1400" dirty="0"/>
              <a:t>V</a:t>
            </a:r>
            <a:r>
              <a:rPr lang="en-US" sz="1400" dirty="0" smtClean="0"/>
              <a:t>iew 2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stCxn id="16" idx="0"/>
          </p:cNvCxnSpPr>
          <p:nvPr/>
        </p:nvCxnSpPr>
        <p:spPr>
          <a:xfrm flipV="1">
            <a:off x="5747397" y="2392471"/>
            <a:ext cx="265096" cy="630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3" y="1168394"/>
            <a:ext cx="3071711" cy="2900638"/>
          </a:xfrm>
          <a:prstGeom prst="rect">
            <a:avLst/>
          </a:prstGeom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 rot="10800000" flipV="1">
            <a:off x="519089" y="377312"/>
            <a:ext cx="8074817" cy="7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Spherical Air Bearing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 rot="10800000" flipV="1">
            <a:off x="4388285" y="1077858"/>
            <a:ext cx="4533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3200" dirty="0" smtClean="0"/>
              <a:t>Machined in-house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6" b="20430"/>
          <a:stretch/>
        </p:blipFill>
        <p:spPr>
          <a:xfrm>
            <a:off x="6397139" y="1629272"/>
            <a:ext cx="2497906" cy="1633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5"/>
          <a:stretch/>
        </p:blipFill>
        <p:spPr>
          <a:xfrm>
            <a:off x="5257800" y="3537171"/>
            <a:ext cx="2850384" cy="2908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t="32800" r="21730" b="33600"/>
          <a:stretch/>
        </p:blipFill>
        <p:spPr>
          <a:xfrm>
            <a:off x="4271941" y="1629272"/>
            <a:ext cx="1864257" cy="16330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3082" y="2143611"/>
            <a:ext cx="175431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pherical </a:t>
            </a:r>
            <a:r>
              <a:rPr lang="en-US" sz="1400" dirty="0" smtClean="0"/>
              <a:t>air bearing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1180241" y="1629272"/>
            <a:ext cx="877159" cy="514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42173" y="4160558"/>
            <a:ext cx="7446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</a:t>
            </a:r>
            <a:r>
              <a:rPr lang="en-US" sz="1400" dirty="0" smtClean="0"/>
              <a:t>ir inlet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 bwMode="auto">
          <a:xfrm flipH="1">
            <a:off x="6845377" y="4468335"/>
            <a:ext cx="569122" cy="637065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TextBox 20"/>
          <p:cNvSpPr txBox="1"/>
          <p:nvPr/>
        </p:nvSpPr>
        <p:spPr>
          <a:xfrm>
            <a:off x="5926865" y="5853130"/>
            <a:ext cx="192990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thin film of air between bearing and container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 bwMode="auto">
          <a:xfrm flipH="1" flipV="1">
            <a:off x="6386122" y="5388736"/>
            <a:ext cx="505694" cy="464394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TextBox 22"/>
          <p:cNvSpPr txBox="1"/>
          <p:nvPr/>
        </p:nvSpPr>
        <p:spPr>
          <a:xfrm>
            <a:off x="5972198" y="3930533"/>
            <a:ext cx="91851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</a:t>
            </a:r>
            <a:r>
              <a:rPr lang="en-US" sz="1400" dirty="0" smtClean="0"/>
              <a:t>ir supply</a:t>
            </a:r>
            <a:endParaRPr lang="en-US" sz="1400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H="1" flipV="1">
            <a:off x="6169003" y="3673253"/>
            <a:ext cx="262450" cy="25728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" name="Text Box 32"/>
          <p:cNvSpPr txBox="1">
            <a:spLocks noChangeArrowheads="1"/>
          </p:cNvSpPr>
          <p:nvPr/>
        </p:nvSpPr>
        <p:spPr bwMode="auto">
          <a:xfrm rot="10800000" flipV="1">
            <a:off x="4026817" y="3229394"/>
            <a:ext cx="2322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1400" dirty="0" smtClean="0"/>
              <a:t>Bearing </a:t>
            </a:r>
            <a:r>
              <a:rPr lang="en-US" sz="1400" dirty="0" smtClean="0"/>
              <a:t>Container</a:t>
            </a:r>
            <a:endParaRPr lang="en-US" sz="1400" dirty="0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 rot="10800000" flipV="1">
            <a:off x="6349587" y="3213496"/>
            <a:ext cx="2794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1400" dirty="0" smtClean="0"/>
              <a:t>Spherical </a:t>
            </a:r>
            <a:r>
              <a:rPr lang="en-US" sz="1400" dirty="0" smtClean="0"/>
              <a:t>Air </a:t>
            </a:r>
            <a:r>
              <a:rPr lang="en-US" sz="1400" dirty="0"/>
              <a:t>B</a:t>
            </a:r>
            <a:r>
              <a:rPr lang="en-US" sz="1400" dirty="0" smtClean="0"/>
              <a:t>earing </a:t>
            </a:r>
            <a:r>
              <a:rPr lang="en-US" sz="1400" dirty="0" smtClean="0"/>
              <a:t>and </a:t>
            </a:r>
            <a:r>
              <a:rPr lang="en-US" sz="1400" dirty="0" smtClean="0"/>
              <a:t>Container</a:t>
            </a:r>
            <a:endParaRPr lang="en-US" sz="1400" dirty="0"/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 rot="10800000" flipV="1">
            <a:off x="5257800" y="6469699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1400" dirty="0" smtClean="0"/>
              <a:t>Spherical </a:t>
            </a:r>
            <a:r>
              <a:rPr lang="en-US" sz="1400" dirty="0" smtClean="0"/>
              <a:t>Air </a:t>
            </a:r>
            <a:r>
              <a:rPr lang="en-US" sz="1400" dirty="0"/>
              <a:t>B</a:t>
            </a:r>
            <a:r>
              <a:rPr lang="en-US" sz="1400" dirty="0" smtClean="0"/>
              <a:t>earing </a:t>
            </a:r>
            <a:r>
              <a:rPr lang="en-US" sz="1400" dirty="0"/>
              <a:t>W</a:t>
            </a:r>
            <a:r>
              <a:rPr lang="en-US" sz="1400" dirty="0" smtClean="0"/>
              <a:t>ith </a:t>
            </a:r>
            <a:r>
              <a:rPr lang="en-US" sz="1400" dirty="0"/>
              <a:t>A</a:t>
            </a:r>
            <a:r>
              <a:rPr lang="en-US" sz="1400" dirty="0" smtClean="0"/>
              <a:t>ir </a:t>
            </a:r>
            <a:r>
              <a:rPr lang="en-US" sz="1400" dirty="0"/>
              <a:t>S</a:t>
            </a:r>
            <a:r>
              <a:rPr lang="en-US" sz="1400" dirty="0" smtClean="0"/>
              <a:t>upply</a:t>
            </a:r>
            <a:endParaRPr lang="en-US" sz="1400" dirty="0"/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 rot="10800000" flipV="1">
            <a:off x="27140" y="4320570"/>
            <a:ext cx="49258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3135313">
              <a:buFont typeface="Arial" pitchFamily="34" charset="0"/>
              <a:buChar char="•"/>
            </a:pPr>
            <a:r>
              <a:rPr lang="en-US" sz="2400" dirty="0" smtClean="0"/>
              <a:t>Single air inlet</a:t>
            </a:r>
          </a:p>
          <a:p>
            <a:pPr marL="342900" indent="-342900" defTabSz="3135313">
              <a:buFont typeface="Arial" pitchFamily="34" charset="0"/>
              <a:buChar char="•"/>
            </a:pPr>
            <a:r>
              <a:rPr lang="en-US" sz="2400" dirty="0" smtClean="0"/>
              <a:t>Pressure regulator controls air flow</a:t>
            </a:r>
            <a:endParaRPr lang="en-US" sz="2400" dirty="0" smtClean="0"/>
          </a:p>
          <a:p>
            <a:pPr marL="342900" indent="-342900" defTabSz="3135313">
              <a:buFont typeface="Arial" pitchFamily="34" charset="0"/>
              <a:buChar char="•"/>
            </a:pPr>
            <a:r>
              <a:rPr lang="en-US" sz="2400" b="1" u="sng" dirty="0" smtClean="0"/>
              <a:t>Machining </a:t>
            </a:r>
            <a:r>
              <a:rPr lang="en-US" sz="2400" b="1" u="sng" dirty="0" smtClean="0"/>
              <a:t>air bearing from scrap aluminum saved about $3,000</a:t>
            </a:r>
            <a:endParaRPr lang="en-US" sz="2400" b="1" u="sng" dirty="0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 rot="10800000" flipV="1">
            <a:off x="990599" y="3949137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1400" dirty="0" smtClean="0"/>
              <a:t>Test Bed Assembly </a:t>
            </a:r>
            <a:r>
              <a:rPr lang="en-US" sz="1400" dirty="0"/>
              <a:t>F</a:t>
            </a:r>
            <a:r>
              <a:rPr lang="en-US" sz="1400" dirty="0" smtClean="0"/>
              <a:t>ront </a:t>
            </a:r>
            <a:r>
              <a:rPr lang="en-US" sz="1400" dirty="0"/>
              <a:t>V</a:t>
            </a:r>
            <a:r>
              <a:rPr lang="en-US" sz="1400" dirty="0" smtClean="0"/>
              <a:t>iew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 rot="10800000" flipV="1">
            <a:off x="534592" y="491350"/>
            <a:ext cx="8074817" cy="7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Spherical Air Bearing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 rot="10800000" flipV="1">
            <a:off x="3410615" y="1553341"/>
            <a:ext cx="2322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3200" dirty="0" smtClean="0"/>
              <a:t>Videos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49653" y="2113802"/>
            <a:ext cx="80446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www.youtube.com/watch?v=nf_p_WacpNY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2000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www.youtube.com/watch?v=WNrec5pNju0&amp;feature=youtu.be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86" y="3509092"/>
            <a:ext cx="1896410" cy="212662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26486" y="4787564"/>
            <a:ext cx="6096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26486" y="4787564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4108092">
            <a:off x="3213383" y="4685369"/>
            <a:ext cx="339376" cy="304800"/>
          </a:xfrm>
          <a:prstGeom prst="arc">
            <a:avLst>
              <a:gd name="adj1" fmla="val 16544544"/>
              <a:gd name="adj2" fmla="val 1648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55086" y="4837769"/>
            <a:ext cx="401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</a:t>
            </a:r>
            <a:r>
              <a:rPr lang="en-US" sz="1200" baseline="30000" dirty="0" smtClean="0"/>
              <a:t>o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96" y="3739664"/>
            <a:ext cx="2279802" cy="1834239"/>
          </a:xfrm>
          <a:prstGeom prst="rect">
            <a:avLst/>
          </a:prstGeom>
        </p:spPr>
      </p:pic>
      <p:sp>
        <p:nvSpPr>
          <p:cNvPr id="16" name="Text Box 32"/>
          <p:cNvSpPr txBox="1">
            <a:spLocks noChangeArrowheads="1"/>
          </p:cNvSpPr>
          <p:nvPr/>
        </p:nvSpPr>
        <p:spPr bwMode="auto">
          <a:xfrm rot="10800000" flipV="1">
            <a:off x="892868" y="5466268"/>
            <a:ext cx="3400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1400" dirty="0" smtClean="0"/>
              <a:t>Bearing Assembly – Degrees of Freedom</a:t>
            </a:r>
            <a:endParaRPr lang="en-US" sz="1400" dirty="0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 rot="10800000" flipV="1">
            <a:off x="5199466" y="5448590"/>
            <a:ext cx="3400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135313"/>
            <a:r>
              <a:rPr lang="en-US" sz="1400" dirty="0" smtClean="0"/>
              <a:t>Bearing Assembly – Section 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38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1"/>
          <p:cNvSpPr txBox="1">
            <a:spLocks noChangeArrowheads="1"/>
          </p:cNvSpPr>
          <p:nvPr/>
        </p:nvSpPr>
        <p:spPr bwMode="auto">
          <a:xfrm rot="10800000" flipV="1">
            <a:off x="610791" y="169976"/>
            <a:ext cx="8074817" cy="7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"/>
          <a:stretch/>
        </p:blipFill>
        <p:spPr>
          <a:xfrm>
            <a:off x="686396" y="2590800"/>
            <a:ext cx="7771208" cy="3468352"/>
          </a:xfrm>
          <a:prstGeom prst="rect">
            <a:avLst/>
          </a:prstGeom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 rot="10800000" flipV="1">
            <a:off x="304800" y="809563"/>
            <a:ext cx="8686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3135313">
              <a:buFont typeface="Arial" pitchFamily="34" charset="0"/>
              <a:buChar char="•"/>
            </a:pPr>
            <a:r>
              <a:rPr lang="en-US" sz="2400" dirty="0" smtClean="0"/>
              <a:t>Why a Simulation?</a:t>
            </a:r>
          </a:p>
          <a:p>
            <a:pPr lvl="0" defTabSz="3135313"/>
            <a:endParaRPr lang="en-US" sz="1200" dirty="0" smtClean="0"/>
          </a:p>
          <a:p>
            <a:pPr marL="342900" lvl="0" indent="-342900" defTabSz="3135313">
              <a:buFont typeface="Arial" pitchFamily="34" charset="0"/>
              <a:buChar char="•"/>
            </a:pPr>
            <a:r>
              <a:rPr lang="en-US" sz="2400" dirty="0" smtClean="0"/>
              <a:t>Assumptions made..</a:t>
            </a:r>
          </a:p>
          <a:p>
            <a:pPr lvl="0" defTabSz="3135313"/>
            <a:endParaRPr lang="en-US" sz="1600" dirty="0" smtClean="0">
              <a:solidFill>
                <a:prstClr val="black"/>
              </a:solidFill>
            </a:endParaRPr>
          </a:p>
          <a:p>
            <a:pPr lvl="0" defTabSz="3135313"/>
            <a:r>
              <a:rPr lang="en-US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www.youtube.com/watch?v=4HBlPNE2bf8&amp;feature=youtu.be</a:t>
            </a:r>
            <a:endParaRPr lang="en-US" dirty="0" smtClean="0">
              <a:solidFill>
                <a:prstClr val="black"/>
              </a:solidFill>
            </a:endParaRPr>
          </a:p>
          <a:p>
            <a:pPr lvl="0" defTabSz="3135313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www.youtube.com/watch?v=eKiAZq_Ch4A</a:t>
            </a:r>
            <a:endParaRPr lang="en-US" dirty="0" smtClean="0"/>
          </a:p>
          <a:p>
            <a:pPr lvl="0" defTabSz="3135313"/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34232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Conclusion/Next steps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Verify performance of spherical air bearing</a:t>
            </a:r>
          </a:p>
          <a:p>
            <a:r>
              <a:rPr lang="en-US" dirty="0" smtClean="0"/>
              <a:t>Test and Refine Control Algorithms</a:t>
            </a:r>
          </a:p>
          <a:p>
            <a:pPr marL="742950" lvl="2" indent="-342900"/>
            <a:r>
              <a:rPr lang="en-US" dirty="0"/>
              <a:t>Using the simulation and physical test </a:t>
            </a:r>
            <a:r>
              <a:rPr lang="en-US" dirty="0" smtClean="0"/>
              <a:t>bed</a:t>
            </a:r>
          </a:p>
          <a:p>
            <a:r>
              <a:rPr lang="en-US" dirty="0" smtClean="0"/>
              <a:t>Adjust reaction wheels to align with principal axes of inertia</a:t>
            </a:r>
          </a:p>
          <a:p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/>
              <a:t>t</a:t>
            </a:r>
            <a:r>
              <a:rPr lang="en-US" dirty="0" smtClean="0"/>
              <a:t>esting small </a:t>
            </a:r>
            <a:r>
              <a:rPr lang="en-US" dirty="0" smtClean="0"/>
              <a:t>satellite attitude control systems</a:t>
            </a:r>
            <a:endParaRPr lang="en-US" dirty="0" smtClean="0"/>
          </a:p>
          <a:p>
            <a:endParaRPr lang="en-US" sz="40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575" y="1295400"/>
            <a:ext cx="5029200" cy="6095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Questions</a:t>
            </a:r>
            <a:r>
              <a:rPr lang="en-US" dirty="0"/>
              <a:t> </a:t>
            </a:r>
            <a:r>
              <a:rPr lang="en-US" dirty="0" smtClean="0"/>
              <a:t>or Comments?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7432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Name:	Bryan Sonneveldt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Email:		bsonneve@asu.edu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77662"/>
            <a:ext cx="3244246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4903" y="5725534"/>
            <a:ext cx="285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Attitude Control System Test Bed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269</Words>
  <Application>Microsoft Office PowerPoint</Application>
  <PresentationFormat>On-screen Show (4:3)</PresentationFormat>
  <Paragraphs>89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Conclusion/Next steps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Ricky</dc:creator>
  <cp:lastModifiedBy>bsonneveldt</cp:lastModifiedBy>
  <cp:revision>60</cp:revision>
  <dcterms:created xsi:type="dcterms:W3CDTF">2013-03-29T21:05:08Z</dcterms:created>
  <dcterms:modified xsi:type="dcterms:W3CDTF">2014-04-02T18:38:01Z</dcterms:modified>
</cp:coreProperties>
</file>